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93" r:id="rId9"/>
    <p:sldId id="294" r:id="rId10"/>
    <p:sldId id="292" r:id="rId11"/>
    <p:sldId id="263" r:id="rId12"/>
    <p:sldId id="264" r:id="rId13"/>
    <p:sldId id="265" r:id="rId14"/>
    <p:sldId id="266" r:id="rId15"/>
    <p:sldId id="291" r:id="rId16"/>
    <p:sldId id="267" r:id="rId17"/>
    <p:sldId id="268" r:id="rId18"/>
    <p:sldId id="269" r:id="rId19"/>
    <p:sldId id="270" r:id="rId20"/>
    <p:sldId id="274" r:id="rId21"/>
    <p:sldId id="271" r:id="rId22"/>
    <p:sldId id="272" r:id="rId23"/>
    <p:sldId id="283" r:id="rId24"/>
    <p:sldId id="273" r:id="rId25"/>
    <p:sldId id="275" r:id="rId26"/>
    <p:sldId id="276" r:id="rId27"/>
    <p:sldId id="284" r:id="rId28"/>
    <p:sldId id="278" r:id="rId29"/>
    <p:sldId id="277" r:id="rId30"/>
    <p:sldId id="279" r:id="rId31"/>
    <p:sldId id="280" r:id="rId32"/>
    <p:sldId id="281" r:id="rId33"/>
    <p:sldId id="282" r:id="rId34"/>
    <p:sldId id="285" r:id="rId35"/>
    <p:sldId id="286" r:id="rId36"/>
    <p:sldId id="287" r:id="rId37"/>
    <p:sldId id="290" r:id="rId38"/>
    <p:sldId id="288" r:id="rId39"/>
    <p:sldId id="289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008" autoAdjust="0"/>
  </p:normalViewPr>
  <p:slideViewPr>
    <p:cSldViewPr>
      <p:cViewPr varScale="1">
        <p:scale>
          <a:sx n="117" d="100"/>
          <a:sy n="117" d="100"/>
        </p:scale>
        <p:origin x="-833" y="-7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59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956"/>
    </p:cViewPr>
  </p:sorterViewPr>
  <p:notesViewPr>
    <p:cSldViewPr>
      <p:cViewPr>
        <p:scale>
          <a:sx n="150" d="100"/>
          <a:sy n="150" d="100"/>
        </p:scale>
        <p:origin x="-810" y="29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B0644-BD0B-40B8-AF7A-8CD10AC08897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3A334-FE4D-4C3E-A61B-575B8EC3A5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9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3A334-FE4D-4C3E-A61B-575B8EC3A5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84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 size varies from 4 to 64 sectors, depending on the file system used and the partition size. With these default settings, a single cluster can store up to 64 KB of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3A334-FE4D-4C3E-A61B-575B8EC3A56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5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3A334-FE4D-4C3E-A61B-575B8EC3A56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9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3A334-FE4D-4C3E-A61B-575B8EC3A56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37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80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1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97564"/>
            <a:ext cx="8784976" cy="38344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2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23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7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9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8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2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90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78497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200151"/>
            <a:ext cx="892899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4B57-344B-4127-95E0-C4D70C1DB92C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9032E-7B51-4E15-9222-EB0F43ABC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3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uelpellegrinet/get-file-metadat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enware.com/powertools/ptslack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nitool.com/partition-disk/volume-vs-partition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2800" dirty="0" smtClean="0"/>
              <a:t>Penetration </a:t>
            </a:r>
            <a:r>
              <a:rPr lang="en-GB" sz="2800" dirty="0"/>
              <a:t>Testing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Information Gathering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>
                <a:latin typeface="Arial Narrow" panose="020B0606020202030204" pitchFamily="34" charset="0"/>
              </a:rPr>
              <a:t>Dr.</a:t>
            </a:r>
            <a:r>
              <a:rPr lang="en-GB" sz="2400" dirty="0" smtClean="0">
                <a:latin typeface="Arial Narrow" panose="020B0606020202030204" pitchFamily="34" charset="0"/>
              </a:rPr>
              <a:t> Tran The Son</a:t>
            </a:r>
          </a:p>
          <a:p>
            <a:r>
              <a:rPr lang="en-GB" sz="1600" dirty="0" smtClean="0">
                <a:latin typeface="Arial Narrow" panose="020B0606020202030204" pitchFamily="34" charset="0"/>
              </a:rPr>
              <a:t>Vietnam – Korea University</a:t>
            </a:r>
            <a:endParaRPr lang="en-GB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Little- and Big-Endianness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27" y="1707654"/>
            <a:ext cx="5966522" cy="29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2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Carving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recover </a:t>
            </a:r>
            <a:r>
              <a:rPr lang="en-US" dirty="0"/>
              <a:t>and open a file </a:t>
            </a:r>
            <a:r>
              <a:rPr lang="en-US" dirty="0" smtClean="0"/>
              <a:t>from unallocated </a:t>
            </a:r>
            <a:r>
              <a:rPr lang="en-US" dirty="0"/>
              <a:t>disc space on the target hard disk drive or from a raw </a:t>
            </a:r>
            <a:r>
              <a:rPr lang="en-US" dirty="0" smtClean="0"/>
              <a:t>dataset without </a:t>
            </a:r>
            <a:r>
              <a:rPr lang="en-US" dirty="0"/>
              <a:t>using the software that produced the file </a:t>
            </a:r>
            <a:r>
              <a:rPr lang="en-US" dirty="0" smtClean="0"/>
              <a:t>(</a:t>
            </a:r>
            <a:r>
              <a:rPr lang="en-US" dirty="0" err="1" smtClean="0"/>
              <a:t>e.g</a:t>
            </a:r>
            <a:r>
              <a:rPr lang="en-US" dirty="0" smtClean="0"/>
              <a:t>, </a:t>
            </a:r>
            <a:r>
              <a:rPr lang="en-US" dirty="0"/>
              <a:t>MS Word</a:t>
            </a:r>
            <a:r>
              <a:rPr lang="en-US" dirty="0" smtClean="0"/>
              <a:t>). This </a:t>
            </a:r>
            <a:r>
              <a:rPr lang="en-US" dirty="0"/>
              <a:t>method is known as file </a:t>
            </a:r>
            <a:r>
              <a:rPr lang="en-US" dirty="0" smtClean="0"/>
              <a:t>carving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may be used to recover lost </a:t>
            </a:r>
            <a:r>
              <a:rPr lang="en-US" dirty="0" smtClean="0"/>
              <a:t>files and </a:t>
            </a:r>
            <a:r>
              <a:rPr lang="en-US" dirty="0"/>
              <a:t>file fragments from erased or damaged hard drives.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03798"/>
            <a:ext cx="3487570" cy="206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inuxhint.com/wp-content/uploads/2020/08/2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67692"/>
            <a:ext cx="4608512" cy="21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file type has its encoding scheme that specifies how information is </a:t>
            </a:r>
            <a:r>
              <a:rPr lang="en-US" dirty="0" smtClean="0"/>
              <a:t>kept, and </a:t>
            </a:r>
            <a:r>
              <a:rPr lang="en-US" dirty="0"/>
              <a:t>a digital file is made up of a series of bits. This schema’s name is “</a:t>
            </a:r>
            <a:r>
              <a:rPr lang="en-US" dirty="0" smtClean="0"/>
              <a:t>file format”.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69274"/>
            <a:ext cx="3960440" cy="31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417068"/>
            <a:ext cx="4608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signature (header) can be checked to establish the type of strategy to detect it</a:t>
            </a:r>
            <a:r>
              <a:rPr lang="en-US" dirty="0">
                <a:solidFill>
                  <a:srgbClr val="FF0000"/>
                </a:solidFill>
              </a:rPr>
              <a:t>. The first 20 bytes</a:t>
            </a:r>
            <a:r>
              <a:rPr lang="en-US" dirty="0"/>
              <a:t> of most digital files contain a signature;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03554" y="3642578"/>
            <a:ext cx="11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3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/>
              <a:t>file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97564"/>
            <a:ext cx="5544616" cy="3834426"/>
          </a:xfrm>
        </p:spPr>
        <p:txBody>
          <a:bodyPr/>
          <a:lstStyle/>
          <a:p>
            <a:r>
              <a:rPr lang="en-US" dirty="0"/>
              <a:t>Metadata is information about information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Metadata contains </a:t>
            </a:r>
            <a:r>
              <a:rPr lang="en-US" dirty="0"/>
              <a:t>information about the file with which it is </a:t>
            </a:r>
            <a:r>
              <a:rPr lang="en-US" dirty="0" smtClean="0"/>
              <a:t>related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59582"/>
            <a:ext cx="3084521" cy="391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291830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Author name, organization name, computer name, date/time produced, and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0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Timestamps </a:t>
            </a:r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97564"/>
            <a:ext cx="4968552" cy="3834426"/>
          </a:xfrm>
        </p:spPr>
        <p:txBody>
          <a:bodyPr/>
          <a:lstStyle/>
          <a:p>
            <a:r>
              <a:rPr lang="en-US" dirty="0"/>
              <a:t>Digital files contain a variety </a:t>
            </a:r>
            <a:r>
              <a:rPr lang="en-US" dirty="0" smtClean="0"/>
              <a:t>of information</a:t>
            </a:r>
            <a:r>
              <a:rPr lang="en-US" dirty="0"/>
              <a:t>, the most essential of which is the timestamp metadata, which </a:t>
            </a:r>
            <a:r>
              <a:rPr lang="en-US" dirty="0" smtClean="0"/>
              <a:t>is used </a:t>
            </a:r>
            <a:r>
              <a:rPr lang="en-US" dirty="0"/>
              <a:t>to indicate various date/time events related to the file of interest, such </a:t>
            </a:r>
            <a:r>
              <a:rPr lang="en-US" dirty="0" smtClean="0"/>
              <a:t>as the </a:t>
            </a:r>
            <a:r>
              <a:rPr lang="en-US" dirty="0"/>
              <a:t>last access date/time, the last updated date, and the creation date.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96866"/>
            <a:ext cx="367240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02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file header using</a:t>
            </a:r>
          </a:p>
          <a:p>
            <a:pPr lvl="1"/>
            <a:r>
              <a:rPr lang="en-US" b="1" dirty="0"/>
              <a:t>exiftool(-k).</a:t>
            </a:r>
            <a:r>
              <a:rPr lang="en-US" b="1" dirty="0" smtClean="0"/>
              <a:t>exe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Examine the code for getting the header of a PDF file at: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github.com/manuelpellegrinet/get-file-metadata</a:t>
            </a:r>
            <a:endParaRPr lang="en-US" dirty="0" smtClean="0"/>
          </a:p>
          <a:p>
            <a:r>
              <a:rPr lang="en-US" dirty="0"/>
              <a:t>Examine the code for getting the header of a </a:t>
            </a:r>
            <a:r>
              <a:rPr lang="en-US" dirty="0" smtClean="0"/>
              <a:t>Image file </a:t>
            </a:r>
            <a:r>
              <a:rPr lang="en-US" dirty="0"/>
              <a:t>at: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://stackoverflow.com/questions/21697645/how-to-extract-metadata-from-an-image-using-python</a:t>
            </a:r>
          </a:p>
        </p:txBody>
      </p:sp>
    </p:spTree>
    <p:extLst>
      <p:ext uri="{BB962C8B-B14F-4D97-AF65-F5344CB8AC3E}">
        <p14:creationId xmlns:p14="http://schemas.microsoft.com/office/powerpoint/2010/main" val="269610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Hashing (digital fingerprinting), </a:t>
            </a:r>
            <a:r>
              <a:rPr lang="en-US" dirty="0"/>
              <a:t>is used in digital forensics investigations the first </a:t>
            </a:r>
            <a:r>
              <a:rPr lang="en-US" dirty="0" smtClean="0"/>
              <a:t>time to </a:t>
            </a:r>
            <a:r>
              <a:rPr lang="en-US" dirty="0"/>
              <a:t>ascertain the acquired forensics image even before analysis begins (</a:t>
            </a:r>
            <a:r>
              <a:rPr lang="en-US" dirty="0" smtClean="0"/>
              <a:t>to make </a:t>
            </a:r>
            <a:r>
              <a:rPr lang="en-US" dirty="0"/>
              <a:t>identical copies of the acquired forensics image) and then the </a:t>
            </a:r>
            <a:r>
              <a:rPr lang="en-US" dirty="0" smtClean="0"/>
              <a:t>second time </a:t>
            </a:r>
            <a:r>
              <a:rPr lang="en-US" dirty="0"/>
              <a:t>after the investigation to verify the integrity of the data and </a:t>
            </a:r>
            <a:r>
              <a:rPr lang="en-US" dirty="0" smtClean="0"/>
              <a:t>forensics processing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55183"/>
            <a:ext cx="3384376" cy="233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3579862"/>
            <a:ext cx="432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https://www.tunnelsup.com/hash-analyzer/</a:t>
            </a:r>
          </a:p>
        </p:txBody>
      </p:sp>
    </p:spTree>
    <p:extLst>
      <p:ext uri="{BB962C8B-B14F-4D97-AF65-F5344CB8AC3E}">
        <p14:creationId xmlns:p14="http://schemas.microsoft.com/office/powerpoint/2010/main" val="1039620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Volatile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RAM</a:t>
            </a:r>
          </a:p>
          <a:p>
            <a:r>
              <a:rPr lang="en-US" dirty="0" smtClean="0"/>
              <a:t>Non-Volatile memory</a:t>
            </a:r>
          </a:p>
          <a:p>
            <a:pPr lvl="2"/>
            <a:r>
              <a:rPr lang="en-US" dirty="0"/>
              <a:t>hard drives, flash memory, and ROM</a:t>
            </a:r>
          </a:p>
        </p:txBody>
      </p:sp>
    </p:spTree>
    <p:extLst>
      <p:ext uri="{BB962C8B-B14F-4D97-AF65-F5344CB8AC3E}">
        <p14:creationId xmlns:p14="http://schemas.microsoft.com/office/powerpoint/2010/main" val="417145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memory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468" y="1003936"/>
            <a:ext cx="5605676" cy="300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53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The Evolution of DDR 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5646"/>
            <a:ext cx="435248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1203598"/>
            <a:ext cx="43204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 RAM </a:t>
            </a:r>
            <a:r>
              <a:rPr lang="en-US" dirty="0"/>
              <a:t>(DRAM) is the first type of memory where “dynamic” refers to the fact that to keep its data, this memory must be updated each second</a:t>
            </a:r>
            <a:r>
              <a:rPr lang="en-US" dirty="0" smtClean="0"/>
              <a:t>. </a:t>
            </a:r>
          </a:p>
          <a:p>
            <a:r>
              <a:rPr lang="en-US" dirty="0"/>
              <a:t>DRAM (DDR2, </a:t>
            </a:r>
            <a:r>
              <a:rPr lang="en-US" dirty="0" smtClean="0"/>
              <a:t>DDR3, DDR4, DDR5) </a:t>
            </a:r>
            <a:r>
              <a:rPr lang="en-US" dirty="0"/>
              <a:t>where DDR stands for Double Data Rate)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Static </a:t>
            </a:r>
            <a:r>
              <a:rPr lang="en-US" b="1" dirty="0" smtClean="0"/>
              <a:t>RAM </a:t>
            </a:r>
            <a:r>
              <a:rPr lang="en-US" dirty="0" smtClean="0"/>
              <a:t>(SRAM</a:t>
            </a:r>
            <a:r>
              <a:rPr lang="en-US" dirty="0"/>
              <a:t>) is used in CPU memories</a:t>
            </a:r>
          </a:p>
          <a:p>
            <a:r>
              <a:rPr lang="en-US" dirty="0"/>
              <a:t>(CPU Cache) and is extremely fast (faster than DRAM) because it </a:t>
            </a:r>
            <a:r>
              <a:rPr lang="en-US" dirty="0" smtClean="0"/>
              <a:t>does not </a:t>
            </a:r>
            <a:r>
              <a:rPr lang="en-US" dirty="0"/>
              <a:t>require constant refresh (thus, the word “static”)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299942"/>
            <a:ext cx="825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SRAM can be found in the CPU </a:t>
            </a:r>
            <a:r>
              <a:rPr lang="en-US" i="1" dirty="0"/>
              <a:t>cache</a:t>
            </a:r>
            <a:r>
              <a:rPr lang="en-US" dirty="0"/>
              <a:t> (L1 or Level 1) and on some chips on the motherboard (L2/L3)</a:t>
            </a:r>
          </a:p>
        </p:txBody>
      </p:sp>
    </p:spTree>
    <p:extLst>
      <p:ext uri="{BB962C8B-B14F-4D97-AF65-F5344CB8AC3E}">
        <p14:creationId xmlns:p14="http://schemas.microsoft.com/office/powerpoint/2010/main" val="350746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this chapter, we will cover the following:</a:t>
            </a:r>
          </a:p>
          <a:p>
            <a:r>
              <a:rPr lang="en-US" dirty="0"/>
              <a:t>Different number system</a:t>
            </a:r>
          </a:p>
          <a:p>
            <a:r>
              <a:rPr lang="en-US" dirty="0"/>
              <a:t>Encoding schema</a:t>
            </a:r>
          </a:p>
          <a:p>
            <a:r>
              <a:rPr lang="en-US" dirty="0"/>
              <a:t>File carving and structure</a:t>
            </a:r>
          </a:p>
          <a:p>
            <a:r>
              <a:rPr lang="en-US" dirty="0"/>
              <a:t>File metadata</a:t>
            </a:r>
          </a:p>
          <a:p>
            <a:r>
              <a:rPr lang="en-US" dirty="0"/>
              <a:t>Hash analysis</a:t>
            </a:r>
          </a:p>
          <a:p>
            <a:r>
              <a:rPr lang="en-US" dirty="0"/>
              <a:t>System memory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Filesystem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Windows OS</a:t>
            </a:r>
          </a:p>
          <a:p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135845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0716"/>
            <a:ext cx="1347504" cy="11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R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98" y="938512"/>
            <a:ext cx="2286967" cy="12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65232"/>
            <a:ext cx="1758808" cy="13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464585"/>
            <a:ext cx="1697106" cy="153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2868" y="2014662"/>
            <a:ext cx="7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1497" y="1923678"/>
            <a:ext cx="88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PROM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4328" y="2753027"/>
            <a:ext cx="99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EPROM</a:t>
            </a:r>
            <a:endParaRPr lang="en-US" dirty="0"/>
          </a:p>
        </p:txBody>
      </p:sp>
      <p:pic>
        <p:nvPicPr>
          <p:cNvPr id="8202" name="Picture 10" descr="R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9862"/>
            <a:ext cx="1055723" cy="14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27403" y="4011910"/>
            <a:ext cx="129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FLASH ROM</a:t>
            </a:r>
            <a:endParaRPr lang="en-US" dirty="0"/>
          </a:p>
        </p:txBody>
      </p:sp>
      <p:pic>
        <p:nvPicPr>
          <p:cNvPr id="8204" name="Picture 12" descr="R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68" y="2383994"/>
            <a:ext cx="3595106" cy="25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1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RAM</a:t>
            </a:r>
            <a:r>
              <a:rPr lang="en-US" dirty="0"/>
              <a:t>, the paging file, and cache in 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OSs can use a </a:t>
            </a:r>
            <a:r>
              <a:rPr lang="en-US" dirty="0">
                <a:solidFill>
                  <a:srgbClr val="FF0000"/>
                </a:solidFill>
              </a:rPr>
              <a:t>portion of the hard disk </a:t>
            </a:r>
            <a:r>
              <a:rPr lang="en-US" dirty="0"/>
              <a:t>as an extension of </a:t>
            </a:r>
            <a:r>
              <a:rPr lang="en-US" dirty="0" smtClean="0"/>
              <a:t>RAM (</a:t>
            </a:r>
            <a:r>
              <a:rPr lang="en-US" dirty="0" err="1" smtClean="0"/>
              <a:t>a.k.a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virtual </a:t>
            </a:r>
            <a:r>
              <a:rPr lang="en-US" dirty="0" smtClean="0">
                <a:solidFill>
                  <a:srgbClr val="FF0000"/>
                </a:solidFill>
              </a:rPr>
              <a:t>memory).</a:t>
            </a:r>
            <a:r>
              <a:rPr lang="en-US" dirty="0" smtClean="0"/>
              <a:t> </a:t>
            </a:r>
            <a:r>
              <a:rPr lang="en-US" dirty="0"/>
              <a:t>Although the hard drive is much slower than the RAM, the </a:t>
            </a:r>
            <a:r>
              <a:rPr lang="en-US" i="1" dirty="0"/>
              <a:t>swap file </a:t>
            </a:r>
            <a:r>
              <a:rPr lang="en-US" dirty="0"/>
              <a:t>or </a:t>
            </a:r>
            <a:r>
              <a:rPr lang="en-US" i="1" dirty="0"/>
              <a:t>paging file </a:t>
            </a:r>
            <a:r>
              <a:rPr lang="en-US" dirty="0"/>
              <a:t>on the disk can store files and programs that are being accessed less, leaving the RAM available to store data that is frequently accessed. </a:t>
            </a:r>
            <a:endParaRPr lang="en-US" dirty="0" smtClean="0"/>
          </a:p>
        </p:txBody>
      </p:sp>
      <p:pic>
        <p:nvPicPr>
          <p:cNvPr id="6146" name="Picture 2" descr="virtual-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989" y="2859782"/>
            <a:ext cx="2587927" cy="21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irtual-memor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9782"/>
            <a:ext cx="2798872" cy="217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6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RAM, the paging file, and cache in 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Cache memory is a high-speed memory which is used to reduce the access time for data</a:t>
            </a:r>
            <a:r>
              <a:rPr lang="en-US" dirty="0" smtClean="0"/>
              <a:t>.</a:t>
            </a:r>
          </a:p>
          <a:p>
            <a:r>
              <a:rPr lang="en-US" dirty="0"/>
              <a:t>Unlike virtual memory, </a:t>
            </a:r>
            <a:r>
              <a:rPr lang="en-US" dirty="0">
                <a:solidFill>
                  <a:srgbClr val="FF0000"/>
                </a:solidFill>
              </a:rPr>
              <a:t>Cache is a storage device </a:t>
            </a:r>
            <a:r>
              <a:rPr lang="en-US" dirty="0"/>
              <a:t>implemented on the processor itself.</a:t>
            </a:r>
          </a:p>
          <a:p>
            <a:endParaRPr lang="en-US" dirty="0"/>
          </a:p>
        </p:txBody>
      </p:sp>
      <p:pic>
        <p:nvPicPr>
          <p:cNvPr id="7170" name="Picture 2" descr="cache-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07" y="2427734"/>
            <a:ext cx="3923385" cy="9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96" y="4155926"/>
            <a:ext cx="90730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In forensics investigations, the paging file is very important to us. Although not as volatile as RAM itself due to being stored on the hard disk, it is a hidden file in Windows called </a:t>
            </a:r>
            <a:r>
              <a:rPr lang="en-US" sz="1600" b="1" i="1" dirty="0" smtClean="0"/>
              <a:t>pagefile.sys. </a:t>
            </a:r>
            <a:r>
              <a:rPr lang="en-US" sz="1600" i="1" dirty="0" smtClean="0"/>
              <a:t>It can </a:t>
            </a:r>
            <a:r>
              <a:rPr lang="en-US" sz="1600" i="1" dirty="0"/>
              <a:t>be found in the </a:t>
            </a:r>
            <a:r>
              <a:rPr lang="en-US" sz="1600" i="1" dirty="0">
                <a:solidFill>
                  <a:srgbClr val="FF0000"/>
                </a:solidFill>
              </a:rPr>
              <a:t>HKEY_LOCAL_MACHINE\SYSTEM\</a:t>
            </a:r>
            <a:r>
              <a:rPr lang="en-US" sz="1600" i="1" dirty="0" err="1">
                <a:solidFill>
                  <a:srgbClr val="FF0000"/>
                </a:solidFill>
              </a:rPr>
              <a:t>CurrentControlSet</a:t>
            </a:r>
            <a:r>
              <a:rPr lang="en-US" sz="1600" i="1" dirty="0">
                <a:solidFill>
                  <a:srgbClr val="FF0000"/>
                </a:solidFill>
              </a:rPr>
              <a:t>\Control\Session Manager\Memory </a:t>
            </a:r>
            <a:r>
              <a:rPr lang="en-US" sz="1600" i="1" dirty="0" smtClean="0">
                <a:solidFill>
                  <a:srgbClr val="FF0000"/>
                </a:solidFill>
              </a:rPr>
              <a:t>Management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91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memory setup 1.5 ~ 2 times of RAM</a:t>
            </a:r>
          </a:p>
          <a:p>
            <a:pPr lvl="1"/>
            <a:r>
              <a:rPr lang="en-US" dirty="0" smtClean="0"/>
              <a:t>System managed</a:t>
            </a:r>
          </a:p>
          <a:p>
            <a:pPr lvl="1"/>
            <a:r>
              <a:rPr lang="en-US" dirty="0" smtClean="0"/>
              <a:t>Manual</a:t>
            </a:r>
          </a:p>
          <a:p>
            <a:endParaRPr lang="en-US" dirty="0"/>
          </a:p>
          <a:p>
            <a:r>
              <a:rPr lang="en-US" dirty="0" smtClean="0"/>
              <a:t>Live RAM capture tools</a:t>
            </a:r>
          </a:p>
          <a:p>
            <a:pPr lvl="1"/>
            <a:r>
              <a:rPr lang="en-US" dirty="0" err="1" smtClean="0"/>
              <a:t>DumpIt</a:t>
            </a:r>
            <a:endParaRPr lang="en-US" dirty="0" smtClean="0"/>
          </a:p>
          <a:p>
            <a:pPr lvl="1"/>
            <a:r>
              <a:rPr lang="en-US" dirty="0"/>
              <a:t>MAGNET RAM </a:t>
            </a:r>
            <a:r>
              <a:rPr lang="en-US" dirty="0" smtClean="0"/>
              <a:t>Capture</a:t>
            </a:r>
          </a:p>
          <a:p>
            <a:pPr lvl="1"/>
            <a:r>
              <a:rPr lang="en-US" dirty="0" err="1" smtClean="0"/>
              <a:t>Belkasoft</a:t>
            </a:r>
            <a:r>
              <a:rPr lang="en-US" dirty="0" smtClean="0"/>
              <a:t> RAM Capture</a:t>
            </a:r>
          </a:p>
          <a:p>
            <a:pPr lvl="1"/>
            <a:r>
              <a:rPr lang="en-US" dirty="0"/>
              <a:t>FTK imager</a:t>
            </a:r>
          </a:p>
        </p:txBody>
      </p:sp>
    </p:spTree>
    <p:extLst>
      <p:ext uri="{BB962C8B-B14F-4D97-AF65-F5344CB8AC3E}">
        <p14:creationId xmlns:p14="http://schemas.microsoft.com/office/powerpoint/2010/main" val="119046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</a:t>
            </a:r>
            <a:r>
              <a:rPr lang="en-US" dirty="0" smtClean="0"/>
              <a:t>drives (HDD)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stores data using magnetic </a:t>
            </a:r>
            <a:r>
              <a:rPr lang="en-US" dirty="0" smtClean="0"/>
              <a:t>storage technology </a:t>
            </a:r>
            <a:r>
              <a:rPr lang="en-US" dirty="0"/>
              <a:t>for later </a:t>
            </a:r>
            <a:r>
              <a:rPr lang="en-US" dirty="0" smtClean="0"/>
              <a:t>use.</a:t>
            </a:r>
            <a:endParaRPr lang="en-US" dirty="0"/>
          </a:p>
          <a:p>
            <a:r>
              <a:rPr lang="en-US" dirty="0" smtClean="0"/>
              <a:t>There are two </a:t>
            </a:r>
            <a:r>
              <a:rPr lang="en-US" dirty="0"/>
              <a:t>types of HDD drives: fixed (internal) and external.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51670"/>
            <a:ext cx="390599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995686"/>
            <a:ext cx="439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Interfaces</a:t>
            </a:r>
            <a:r>
              <a:rPr lang="en-US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Parallel </a:t>
            </a:r>
            <a:r>
              <a:rPr lang="en-US" sz="1600" dirty="0"/>
              <a:t>Advanced Technology Attachment (PATA)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Integrated </a:t>
            </a:r>
            <a:r>
              <a:rPr lang="en-US" sz="1600" dirty="0"/>
              <a:t>Drive Electronics (IDE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Serial Advanced Technology Attachment (SATA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USB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SAS </a:t>
            </a:r>
            <a:r>
              <a:rPr lang="en-US" sz="1600" dirty="0"/>
              <a:t>(Serial attached </a:t>
            </a:r>
            <a:r>
              <a:rPr lang="en-US" sz="1600" dirty="0" smtClean="0"/>
              <a:t> SCSI</a:t>
            </a:r>
            <a:r>
              <a:rPr lang="en-US" sz="1600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81094"/>
            <a:ext cx="1196156" cy="102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34000"/>
            <a:ext cx="1196616" cy="94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08185"/>
            <a:ext cx="943114" cy="99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8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088" y="915566"/>
            <a:ext cx="22443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Low-Level </a:t>
            </a:r>
            <a:r>
              <a:rPr lang="en-US" b="1" dirty="0" smtClean="0"/>
              <a:t>Formatting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track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sector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cylinder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Platter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cluster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50" y="1309213"/>
            <a:ext cx="1335713" cy="105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8" y="2669892"/>
            <a:ext cx="1306535" cy="128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4" y="3859230"/>
            <a:ext cx="1614665" cy="83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71" y="2499742"/>
            <a:ext cx="1028469" cy="128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952199"/>
            <a:ext cx="221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High-level formatting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12" y="1335602"/>
            <a:ext cx="2993504" cy="116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49456" y="2787774"/>
            <a:ext cx="374441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disk may contain up to </a:t>
            </a:r>
            <a:r>
              <a:rPr lang="en-US" dirty="0">
                <a:solidFill>
                  <a:srgbClr val="FF0000"/>
                </a:solidFill>
              </a:rPr>
              <a:t>four primary partitions</a:t>
            </a:r>
            <a:r>
              <a:rPr lang="en-US" dirty="0"/>
              <a:t> (only one of which can be active), or </a:t>
            </a:r>
            <a:r>
              <a:rPr lang="en-US" dirty="0">
                <a:solidFill>
                  <a:srgbClr val="FF0000"/>
                </a:solidFill>
              </a:rPr>
              <a:t>three primary partitions and one extended partition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extended partition, the user can create </a:t>
            </a:r>
            <a:r>
              <a:rPr lang="en-US" dirty="0">
                <a:solidFill>
                  <a:srgbClr val="FF0000"/>
                </a:solidFill>
              </a:rPr>
              <a:t>logical drives</a:t>
            </a:r>
          </a:p>
        </p:txBody>
      </p:sp>
    </p:spTree>
    <p:extLst>
      <p:ext uri="{BB962C8B-B14F-4D97-AF65-F5344CB8AC3E}">
        <p14:creationId xmlns:p14="http://schemas.microsoft.com/office/powerpoint/2010/main" val="10289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Slash space</a:t>
            </a:r>
          </a:p>
          <a:p>
            <a:pPr lvl="2"/>
            <a:r>
              <a:rPr lang="en-US" dirty="0"/>
              <a:t>a single cluster can store </a:t>
            </a:r>
            <a:r>
              <a:rPr lang="en-US" dirty="0" smtClean="0"/>
              <a:t>up to </a:t>
            </a:r>
            <a:r>
              <a:rPr lang="en-US" dirty="0"/>
              <a:t>64 KB of data. </a:t>
            </a:r>
            <a:r>
              <a:rPr lang="en-US" dirty="0" smtClean="0"/>
              <a:t>The </a:t>
            </a:r>
            <a:r>
              <a:rPr lang="en-US" dirty="0"/>
              <a:t>remaining storage space </a:t>
            </a:r>
            <a:r>
              <a:rPr lang="en-US" dirty="0" smtClean="0"/>
              <a:t>will remain unused </a:t>
            </a:r>
            <a:r>
              <a:rPr lang="en-US" dirty="0"/>
              <a:t>and is referred to as </a:t>
            </a:r>
            <a:r>
              <a:rPr lang="en-US" dirty="0">
                <a:solidFill>
                  <a:srgbClr val="FF0000"/>
                </a:solidFill>
              </a:rPr>
              <a:t>slack </a:t>
            </a:r>
            <a:r>
              <a:rPr lang="en-US" dirty="0" smtClean="0">
                <a:solidFill>
                  <a:srgbClr val="FF0000"/>
                </a:solidFill>
              </a:rPr>
              <a:t>space.</a:t>
            </a:r>
          </a:p>
          <a:p>
            <a:pPr lvl="2"/>
            <a:r>
              <a:rPr lang="en-US" dirty="0"/>
              <a:t>Slack space can </a:t>
            </a:r>
            <a:r>
              <a:rPr lang="en-US" dirty="0" smtClean="0"/>
              <a:t>be used </a:t>
            </a:r>
            <a:r>
              <a:rPr lang="en-US" dirty="0"/>
              <a:t>to store potentially incriminating data, or it can simply </a:t>
            </a:r>
            <a:r>
              <a:rPr lang="en-US" dirty="0" smtClean="0"/>
              <a:t>contain previously </a:t>
            </a:r>
            <a:r>
              <a:rPr lang="en-US" dirty="0"/>
              <a:t>recycled leftover files that can be restored for </a:t>
            </a:r>
            <a:r>
              <a:rPr lang="en-US" dirty="0" smtClean="0"/>
              <a:t>evidence.</a:t>
            </a:r>
          </a:p>
          <a:p>
            <a:r>
              <a:rPr lang="en-US" dirty="0" smtClean="0"/>
              <a:t>Lost cluster</a:t>
            </a:r>
          </a:p>
          <a:p>
            <a:r>
              <a:rPr lang="en-US" dirty="0" smtClean="0"/>
              <a:t>Bad Sector</a:t>
            </a:r>
          </a:p>
          <a:p>
            <a:r>
              <a:rPr lang="en-US" dirty="0"/>
              <a:t>Master Boot </a:t>
            </a:r>
            <a:r>
              <a:rPr lang="en-US" dirty="0" smtClean="0"/>
              <a:t>Record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boot </a:t>
            </a:r>
            <a:r>
              <a:rPr lang="en-US" dirty="0" smtClean="0">
                <a:solidFill>
                  <a:schemeClr val="accent6"/>
                </a:solidFill>
              </a:rPr>
              <a:t>sector </a:t>
            </a:r>
            <a:r>
              <a:rPr lang="en-US" dirty="0"/>
              <a:t>(called the </a:t>
            </a:r>
            <a:r>
              <a:rPr lang="en-US" dirty="0">
                <a:solidFill>
                  <a:schemeClr val="accent6"/>
                </a:solidFill>
              </a:rPr>
              <a:t>Master Boot Record </a:t>
            </a:r>
            <a:r>
              <a:rPr lang="en-US" dirty="0"/>
              <a:t>or </a:t>
            </a:r>
            <a:r>
              <a:rPr lang="en-US" dirty="0">
                <a:solidFill>
                  <a:schemeClr val="accent6"/>
                </a:solidFill>
              </a:rPr>
              <a:t>MBR</a:t>
            </a:r>
            <a:r>
              <a:rPr lang="en-US" dirty="0"/>
              <a:t>) is the first sector of a hard drive </a:t>
            </a:r>
            <a:r>
              <a:rPr lang="en-US" dirty="0" smtClean="0"/>
              <a:t>(</a:t>
            </a:r>
            <a:r>
              <a:rPr lang="en-US" u="sng" dirty="0"/>
              <a:t>cylinder 0</a:t>
            </a:r>
            <a:r>
              <a:rPr lang="en-US" dirty="0"/>
              <a:t>, </a:t>
            </a:r>
            <a:r>
              <a:rPr lang="en-US" u="sng" dirty="0"/>
              <a:t>head 0</a:t>
            </a:r>
            <a:r>
              <a:rPr lang="en-US" dirty="0"/>
              <a:t>, </a:t>
            </a:r>
            <a:r>
              <a:rPr lang="en-US" u="sng" dirty="0"/>
              <a:t>sector 1</a:t>
            </a:r>
            <a:r>
              <a:rPr lang="en-US" dirty="0"/>
              <a:t>), it contains the main partition table and the code, called the </a:t>
            </a:r>
            <a:r>
              <a:rPr lang="en-US" dirty="0">
                <a:solidFill>
                  <a:schemeClr val="accent6"/>
                </a:solidFill>
              </a:rPr>
              <a:t>boot </a:t>
            </a:r>
            <a:r>
              <a:rPr lang="en-US" dirty="0" smtClean="0">
                <a:solidFill>
                  <a:schemeClr val="accent6"/>
                </a:solidFill>
              </a:rPr>
              <a:t>loader</a:t>
            </a:r>
            <a:r>
              <a:rPr lang="en-US" dirty="0"/>
              <a:t>, which, when loaded into memory, will allow the system to boot up.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843558"/>
            <a:ext cx="3782243" cy="51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731990"/>
            <a:ext cx="914400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/>
              <a:t>Disk Slack </a:t>
            </a:r>
            <a:r>
              <a:rPr lang="en-US" sz="1400" b="1" i="1" dirty="0" smtClean="0"/>
              <a:t>Checker  </a:t>
            </a:r>
            <a:r>
              <a:rPr lang="en-US" sz="1400" i="1" dirty="0" smtClean="0">
                <a:hlinkClick r:id="rId3"/>
              </a:rPr>
              <a:t>https</a:t>
            </a:r>
            <a:r>
              <a:rPr lang="en-US" sz="1400" i="1" dirty="0">
                <a:hlinkClick r:id="rId3"/>
              </a:rPr>
              <a:t>://</a:t>
            </a:r>
            <a:r>
              <a:rPr lang="en-US" sz="1400" i="1" dirty="0" smtClean="0">
                <a:hlinkClick r:id="rId3"/>
              </a:rPr>
              <a:t>www.karenware.com/powertools/ptslack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190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Disk</a:t>
            </a:r>
            <a:r>
              <a:rPr lang="en-US" dirty="0"/>
              <a:t>: </a:t>
            </a:r>
            <a:r>
              <a:rPr lang="en-US" dirty="0" smtClean="0"/>
              <a:t>disk, partition, physical volume, logical volume, </a:t>
            </a:r>
          </a:p>
          <a:p>
            <a:pPr lvl="1"/>
            <a:r>
              <a:rPr lang="en-US" dirty="0" smtClean="0"/>
              <a:t>Disk Management</a:t>
            </a:r>
          </a:p>
          <a:p>
            <a:pPr lvl="1"/>
            <a:r>
              <a:rPr lang="en-US" dirty="0" err="1" smtClean="0"/>
              <a:t>Diskpart</a:t>
            </a:r>
            <a:endParaRPr lang="en-US" dirty="0" smtClean="0"/>
          </a:p>
          <a:p>
            <a:pPr lvl="1"/>
            <a:r>
              <a:rPr lang="en-US" dirty="0" smtClean="0"/>
              <a:t>MiniTool Partition Wizard</a:t>
            </a:r>
          </a:p>
          <a:p>
            <a:r>
              <a:rPr lang="en-US" dirty="0" smtClean="0"/>
              <a:t>Slash check</a:t>
            </a:r>
          </a:p>
          <a:p>
            <a:pPr lvl="1"/>
            <a:r>
              <a:rPr lang="en-US" dirty="0" smtClean="0"/>
              <a:t>Slash checker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4011910"/>
            <a:ext cx="651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www.minitool.com/partition-disk/volume-vs-partition.html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4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solid-state drive (SSD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97564"/>
            <a:ext cx="5688632" cy="3834426"/>
          </a:xfrm>
        </p:spPr>
        <p:txBody>
          <a:bodyPr>
            <a:normAutofit/>
          </a:bodyPr>
          <a:lstStyle/>
          <a:p>
            <a:r>
              <a:rPr lang="en-US" dirty="0"/>
              <a:t>A solid-state drive (SSD) </a:t>
            </a:r>
            <a:r>
              <a:rPr lang="en-US" dirty="0" smtClean="0"/>
              <a:t>stores </a:t>
            </a:r>
            <a:r>
              <a:rPr lang="en-US" dirty="0"/>
              <a:t>data using NAND flash memory (non-volatile</a:t>
            </a:r>
            <a:r>
              <a:rPr lang="en-US" dirty="0" smtClean="0"/>
              <a:t>).</a:t>
            </a:r>
          </a:p>
          <a:p>
            <a:r>
              <a:rPr lang="en-US" dirty="0"/>
              <a:t>SSDs </a:t>
            </a:r>
            <a:r>
              <a:rPr lang="en-US" dirty="0" smtClean="0"/>
              <a:t>have </a:t>
            </a:r>
            <a:r>
              <a:rPr lang="en-US" dirty="0" smtClean="0">
                <a:solidFill>
                  <a:srgbClr val="FF0000"/>
                </a:solidFill>
              </a:rPr>
              <a:t>no </a:t>
            </a:r>
            <a:r>
              <a:rPr lang="en-US" dirty="0">
                <a:solidFill>
                  <a:srgbClr val="FF0000"/>
                </a:solidFill>
              </a:rPr>
              <a:t>moving parts </a:t>
            </a:r>
            <a:r>
              <a:rPr lang="en-US" dirty="0"/>
              <a:t>(platters) and </a:t>
            </a:r>
            <a:r>
              <a:rPr lang="en-US" dirty="0">
                <a:solidFill>
                  <a:srgbClr val="FF0000"/>
                </a:solidFill>
              </a:rPr>
              <a:t>save data in a series of NAND flash cells </a:t>
            </a:r>
            <a:r>
              <a:rPr lang="en-US" dirty="0" smtClean="0"/>
              <a:t>or microchips</a:t>
            </a:r>
            <a:r>
              <a:rPr lang="en-US" dirty="0"/>
              <a:t>, similar to flash </a:t>
            </a:r>
            <a:r>
              <a:rPr lang="en-US" dirty="0" smtClean="0"/>
              <a:t>memory.</a:t>
            </a:r>
          </a:p>
          <a:p>
            <a:r>
              <a:rPr lang="en-US" dirty="0"/>
              <a:t>Types of SSD </a:t>
            </a:r>
            <a:r>
              <a:rPr lang="en-US" dirty="0" smtClean="0"/>
              <a:t>interface:</a:t>
            </a:r>
            <a:endParaRPr lang="en-US" dirty="0"/>
          </a:p>
          <a:p>
            <a:pPr lvl="2"/>
            <a:r>
              <a:rPr lang="en-US" dirty="0" smtClean="0"/>
              <a:t>M.2 </a:t>
            </a:r>
            <a:r>
              <a:rPr lang="en-US" dirty="0" err="1"/>
              <a:t>NVMe</a:t>
            </a:r>
            <a:r>
              <a:rPr lang="en-US" dirty="0"/>
              <a:t> (up to 32 Gb/s bandwidth)</a:t>
            </a:r>
          </a:p>
          <a:p>
            <a:pPr lvl="2"/>
            <a:r>
              <a:rPr lang="en-US" dirty="0"/>
              <a:t>M.2 SATA (up to 6 Gb/s bandwidth)</a:t>
            </a:r>
          </a:p>
          <a:p>
            <a:pPr lvl="2"/>
            <a:r>
              <a:rPr lang="en-US" dirty="0"/>
              <a:t>mSATA (up to 6 Gb/s bandwidth)</a:t>
            </a:r>
          </a:p>
        </p:txBody>
      </p:sp>
      <p:pic>
        <p:nvPicPr>
          <p:cNvPr id="1026" name="Picture 2" descr="Everything you need to know about solid-state drives (SSD) | Arts Computing  Office Newsletter | University of Waterl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59582"/>
            <a:ext cx="3204948" cy="35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371950"/>
            <a:ext cx="9144000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/>
              <a:t>Data recovery from SSD is more difficult than data recovery from HDD, </a:t>
            </a:r>
            <a:r>
              <a:rPr lang="en-US" sz="1400" i="1" dirty="0" smtClean="0"/>
              <a:t>and it </a:t>
            </a:r>
            <a:r>
              <a:rPr lang="en-US" sz="1400" i="1" dirty="0"/>
              <a:t>is sometimes impossible. When a user deletes a file, for example, the SSD </a:t>
            </a:r>
            <a:r>
              <a:rPr lang="en-US" sz="1400" i="1" dirty="0" smtClean="0"/>
              <a:t>will use </a:t>
            </a:r>
            <a:r>
              <a:rPr lang="en-US" sz="1400" i="1" dirty="0"/>
              <a:t>the TRIM command, which works to delete a subject file instantly, </a:t>
            </a:r>
            <a:r>
              <a:rPr lang="en-US" sz="1400" i="1" dirty="0" smtClean="0"/>
              <a:t>leaving its </a:t>
            </a:r>
            <a:r>
              <a:rPr lang="en-US" sz="1400" i="1" dirty="0"/>
              <a:t>location free for another file to occupy. </a:t>
            </a:r>
          </a:p>
        </p:txBody>
      </p:sp>
    </p:spTree>
    <p:extLst>
      <p:ext uri="{BB962C8B-B14F-4D97-AF65-F5344CB8AC3E}">
        <p14:creationId xmlns:p14="http://schemas.microsoft.com/office/powerpoint/2010/main" val="22385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Booting Process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Power Supply</a:t>
            </a:r>
            <a:endParaRPr lang="en-US" sz="1800" dirty="0"/>
          </a:p>
          <a:p>
            <a:r>
              <a:rPr lang="en-US" sz="1800" dirty="0" smtClean="0"/>
              <a:t>BIOS </a:t>
            </a:r>
            <a:r>
              <a:rPr lang="en-US" sz="1800" dirty="0"/>
              <a:t>and CMOS</a:t>
            </a:r>
          </a:p>
          <a:p>
            <a:r>
              <a:rPr lang="en-US" sz="1800" dirty="0" smtClean="0"/>
              <a:t>POST </a:t>
            </a:r>
            <a:r>
              <a:rPr lang="en-US" sz="1800" dirty="0"/>
              <a:t>tests</a:t>
            </a:r>
          </a:p>
          <a:p>
            <a:r>
              <a:rPr lang="en-US" sz="1800" dirty="0" smtClean="0"/>
              <a:t>Reading </a:t>
            </a:r>
            <a:r>
              <a:rPr lang="en-US" sz="1800" dirty="0"/>
              <a:t>the Partition Table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Bootloader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Kernel</a:t>
            </a:r>
          </a:p>
          <a:p>
            <a:r>
              <a:rPr lang="en-US" sz="1800" dirty="0" smtClean="0"/>
              <a:t>OS </a:t>
            </a:r>
            <a:r>
              <a:rPr lang="en-US" sz="1800" dirty="0"/>
              <a:t>Kernel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15766"/>
            <a:ext cx="4069123" cy="21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45046"/>
            <a:ext cx="2208383" cy="213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47864" y="2499742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90326" y="24277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48" y="1275606"/>
            <a:ext cx="47529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787774"/>
            <a:ext cx="6488113" cy="146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41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 and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9582"/>
            <a:ext cx="5591174" cy="37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Formatted NTFS volume including the master file table ($MFT), $Bitmap</a:t>
            </a:r>
            <a:r>
              <a:rPr lang="en-US" dirty="0" smtClean="0"/>
              <a:t>, $</a:t>
            </a:r>
            <a:r>
              <a:rPr lang="en-US" dirty="0" err="1"/>
              <a:t>LogFile</a:t>
            </a:r>
            <a:r>
              <a:rPr lang="en-US" dirty="0"/>
              <a:t>, and others, which contain information about all the files </a:t>
            </a:r>
            <a:r>
              <a:rPr lang="en-US" dirty="0" smtClean="0"/>
              <a:t>and folders </a:t>
            </a:r>
            <a:r>
              <a:rPr lang="en-US" dirty="0"/>
              <a:t>on the NTFS volume</a:t>
            </a:r>
            <a:r>
              <a:rPr lang="en-US" dirty="0" smtClean="0"/>
              <a:t>. Max 256 TB.</a:t>
            </a:r>
            <a:endParaRPr lang="en-US" dirty="0"/>
          </a:p>
          <a:p>
            <a:endParaRPr lang="en-US" dirty="0"/>
          </a:p>
        </p:txBody>
      </p:sp>
      <p:sp>
        <p:nvSpPr>
          <p:cNvPr id="4" name="AutoShape 4" descr="https://www.researchgate.net/profile/Chanhong-Ahn/publication/267755649/figure/fig2/AS:601742244868109@1520477939616/The-layout-of-the-NTFS-volume_W64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www.researchgate.net/profile/Chanhong-Ahn/publication/267755649/figure/fig2/AS:601742244868109@1520477939616/The-layout-of-the-NTFS-volume_W64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9702"/>
            <a:ext cx="5807968" cy="166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4" y="4155926"/>
            <a:ext cx="8450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File Table (</a:t>
            </a:r>
            <a:r>
              <a:rPr lang="en-US" sz="1600" dirty="0" smtClean="0"/>
              <a:t>MFT) contains </a:t>
            </a:r>
            <a:r>
              <a:rPr lang="en-US" sz="1600" dirty="0"/>
              <a:t>a set of files maintaining the metadata used to implement the file system </a:t>
            </a:r>
            <a:r>
              <a:rPr lang="en-US" sz="1600" dirty="0" smtClean="0"/>
              <a:t>structure.</a:t>
            </a:r>
          </a:p>
          <a:p>
            <a:r>
              <a:rPr lang="en-US" sz="1600" dirty="0"/>
              <a:t>The NTFS file system uses about 1 MB for the metadata files </a:t>
            </a:r>
            <a:r>
              <a:rPr lang="en-US" sz="1600" dirty="0" smtClean="0"/>
              <a:t>and </a:t>
            </a:r>
            <a:r>
              <a:rPr lang="en-US" sz="1600" dirty="0"/>
              <a:t>the first 16 records in the MFT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192" y="2138716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file in the NTFS file system is made up of many data streams</a:t>
            </a:r>
            <a:r>
              <a:rPr lang="en-US" sz="1400" dirty="0" smtClean="0"/>
              <a:t>: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The primary </a:t>
            </a:r>
            <a:r>
              <a:rPr lang="en-US" sz="1400" dirty="0"/>
              <a:t>stream (which has no name) contains the data that a user </a:t>
            </a:r>
            <a:r>
              <a:rPr lang="en-US" sz="1400" dirty="0">
                <a:solidFill>
                  <a:srgbClr val="FF0000"/>
                </a:solidFill>
              </a:rPr>
              <a:t>sees</a:t>
            </a:r>
            <a:r>
              <a:rPr lang="en-US" sz="1400" dirty="0"/>
              <a:t> </a:t>
            </a:r>
            <a:r>
              <a:rPr lang="en-US" sz="1400" dirty="0" smtClean="0"/>
              <a:t>when they </a:t>
            </a:r>
            <a:r>
              <a:rPr lang="en-US" sz="1400" dirty="0"/>
              <a:t>open a file. 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 The </a:t>
            </a:r>
            <a:r>
              <a:rPr lang="en-US" sz="1400" dirty="0"/>
              <a:t>alternative data stream is the other stream (</a:t>
            </a:r>
            <a:r>
              <a:rPr lang="en-US" sz="1400" b="1" dirty="0">
                <a:solidFill>
                  <a:srgbClr val="FF0000"/>
                </a:solidFill>
              </a:rPr>
              <a:t>ADS</a:t>
            </a:r>
            <a:r>
              <a:rPr lang="en-US" sz="1400" dirty="0"/>
              <a:t>) which is </a:t>
            </a:r>
            <a:r>
              <a:rPr lang="en-US" sz="1400" dirty="0">
                <a:solidFill>
                  <a:srgbClr val="FF0000"/>
                </a:solidFill>
              </a:rPr>
              <a:t>invisible</a:t>
            </a:r>
            <a:r>
              <a:rPr lang="en-US" sz="1400" dirty="0"/>
              <a:t> to users</a:t>
            </a:r>
          </a:p>
        </p:txBody>
      </p:sp>
    </p:spTree>
    <p:extLst>
      <p:ext uri="{BB962C8B-B14F-4D97-AF65-F5344CB8AC3E}">
        <p14:creationId xmlns:p14="http://schemas.microsoft.com/office/powerpoint/2010/main" val="11374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Data </a:t>
            </a:r>
            <a:r>
              <a:rPr lang="en-US" dirty="0" smtClean="0"/>
              <a:t>Streams (ADS)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13" y="915566"/>
            <a:ext cx="51325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It can store data related to the file like keywords, summaries, sound files, images,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It can hide files. The Alternate Data Streams files can’t be seen and the host file will not become bigger or have any changes.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It can identify high risk files that shouldn’t be accessed.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The Windows Attachment Manager uses ADS as a file scanner to check whether the downloaded file is safe.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The SQL Database server uses ADS to maintain database integrity.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Citrix’s virtual memory uses ADS to boost DLL loading speed.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Anti-virus applications like Kaspersky use ADS to enhance the scanning technology.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640237"/>
            <a:ext cx="878497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/>
              <a:t>However, because the Alternate Data Streams file is covert and executable, many hackers will use it to make viruses.</a:t>
            </a:r>
          </a:p>
        </p:txBody>
      </p:sp>
      <p:pic>
        <p:nvPicPr>
          <p:cNvPr id="4098" name="Picture 2" descr="create an associated ADS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79" y="1461145"/>
            <a:ext cx="384890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72812" y="3909417"/>
            <a:ext cx="1736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 example of using ADS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52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97564"/>
            <a:ext cx="3960440" cy="3834426"/>
          </a:xfrm>
        </p:spPr>
        <p:txBody>
          <a:bodyPr/>
          <a:lstStyle/>
          <a:p>
            <a:r>
              <a:rPr lang="en-US" dirty="0"/>
              <a:t>to run the ADS file, you can use the following 2 commands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wmic process call create “ads file path</a:t>
            </a:r>
            <a:r>
              <a:rPr lang="en-US" b="1" dirty="0" smtClean="0"/>
              <a:t>” : </a:t>
            </a:r>
            <a:r>
              <a:rPr lang="en-US" dirty="0" smtClean="0"/>
              <a:t>it will give process ID</a:t>
            </a:r>
          </a:p>
          <a:p>
            <a:pPr lvl="1"/>
            <a:r>
              <a:rPr lang="en-US" b="1" dirty="0" err="1"/>
              <a:t>mklink</a:t>
            </a:r>
            <a:r>
              <a:rPr lang="en-US" b="1" dirty="0"/>
              <a:t> “file path” “ads file path”</a:t>
            </a:r>
            <a:r>
              <a:rPr lang="en-US" dirty="0"/>
              <a:t>: create a symbolic link for the ADS </a:t>
            </a:r>
            <a:r>
              <a:rPr lang="en-US" dirty="0" smtClean="0"/>
              <a:t>file. Then, run it.</a:t>
            </a:r>
            <a:endParaRPr lang="en-US" dirty="0"/>
          </a:p>
        </p:txBody>
      </p:sp>
      <p:pic>
        <p:nvPicPr>
          <p:cNvPr id="5122" name="Picture 2" descr="run executable ADS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98734"/>
            <a:ext cx="4997574" cy="321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ADS file create, execution, detect and remove</a:t>
            </a:r>
          </a:p>
          <a:p>
            <a:pPr lvl="1"/>
            <a:r>
              <a:rPr lang="en-US" dirty="0"/>
              <a:t>https://www.minitool.com/partition-disk/alternate-data-streams.html</a:t>
            </a:r>
          </a:p>
        </p:txBody>
      </p:sp>
    </p:spTree>
    <p:extLst>
      <p:ext uri="{BB962C8B-B14F-4D97-AF65-F5344CB8AC3E}">
        <p14:creationId xmlns:p14="http://schemas.microsoft.com/office/powerpoint/2010/main" val="1935600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oldest file systems still in use, file allocation table (FAT), </a:t>
            </a:r>
            <a:r>
              <a:rPr lang="en-US" dirty="0" smtClean="0"/>
              <a:t>comes in </a:t>
            </a:r>
            <a:r>
              <a:rPr lang="en-US" dirty="0"/>
              <a:t>four flavors: FAT12, FAT16, FAT32, and </a:t>
            </a:r>
            <a:r>
              <a:rPr lang="en-US" dirty="0" smtClean="0"/>
              <a:t>FATX.</a:t>
            </a:r>
          </a:p>
          <a:p>
            <a:r>
              <a:rPr lang="en-US" dirty="0"/>
              <a:t>files are limited to </a:t>
            </a:r>
            <a:r>
              <a:rPr lang="en-US" dirty="0" smtClean="0"/>
              <a:t>4GB in </a:t>
            </a:r>
            <a:r>
              <a:rPr lang="en-US" dirty="0"/>
              <a:t>size and file names are case </a:t>
            </a:r>
            <a:r>
              <a:rPr lang="en-US" dirty="0" smtClean="0"/>
              <a:t>insensitive.</a:t>
            </a:r>
          </a:p>
          <a:p>
            <a:r>
              <a:rPr lang="en-US" dirty="0"/>
              <a:t>FAT is </a:t>
            </a:r>
            <a:r>
              <a:rPr lang="en-US" dirty="0" smtClean="0"/>
              <a:t>portable. Hence, it is used </a:t>
            </a:r>
            <a:r>
              <a:rPr lang="en-US" dirty="0"/>
              <a:t>in many digital cameras, SD </a:t>
            </a:r>
            <a:r>
              <a:rPr lang="en-US" dirty="0" smtClean="0"/>
              <a:t>cards, smartphones</a:t>
            </a:r>
            <a:r>
              <a:rPr lang="en-US" dirty="0"/>
              <a:t>, USB thumb drives, and embedded </a:t>
            </a:r>
            <a:r>
              <a:rPr lang="en-US" dirty="0" smtClean="0"/>
              <a:t>devices.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09" y="3222162"/>
            <a:ext cx="5474196" cy="116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130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ext2, ext3 and ext4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File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Max file size: 16 TB; Volume size: 1 </a:t>
            </a:r>
            <a:r>
              <a:rPr lang="en-US" dirty="0" err="1" smtClean="0"/>
              <a:t>EiB</a:t>
            </a:r>
            <a:r>
              <a:rPr lang="en-US" dirty="0" smtClean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ext</a:t>
            </a:r>
            <a:r>
              <a:rPr lang="en-US" dirty="0"/>
              <a:t> file systems are Linux's primary file systems and are usually the default option when </a:t>
            </a:r>
            <a:r>
              <a:rPr lang="en-US" dirty="0" smtClean="0"/>
              <a:t>installing </a:t>
            </a:r>
            <a:r>
              <a:rPr lang="en-US" dirty="0"/>
              <a:t>Linux distributions.</a:t>
            </a:r>
          </a:p>
        </p:txBody>
      </p:sp>
      <p:pic>
        <p:nvPicPr>
          <p:cNvPr id="7170" name="Picture 2" descr="cylindergroup-0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53" y="2607426"/>
            <a:ext cx="5773488" cy="17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14717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 </a:t>
            </a:r>
            <a:r>
              <a:rPr lang="en-US" sz="1600" b="1" dirty="0" err="1"/>
              <a:t>inode</a:t>
            </a:r>
            <a:r>
              <a:rPr lang="en-US" sz="1600" dirty="0"/>
              <a:t> (index node) is a data structure in a Unix-style file system that describes a file-system object such as a file or a directory. Each </a:t>
            </a:r>
            <a:r>
              <a:rPr lang="en-US" sz="1600" b="1" dirty="0" err="1"/>
              <a:t>inode</a:t>
            </a:r>
            <a:r>
              <a:rPr lang="en-US" sz="1600" dirty="0"/>
              <a:t> stores the attributes and disk block locations of the object's data.</a:t>
            </a:r>
          </a:p>
        </p:txBody>
      </p:sp>
    </p:spTree>
    <p:extLst>
      <p:ext uri="{BB962C8B-B14F-4D97-AF65-F5344CB8AC3E}">
        <p14:creationId xmlns:p14="http://schemas.microsoft.com/office/powerpoint/2010/main" val="2370910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Disk file </a:t>
            </a:r>
            <a:r>
              <a:rPr lang="en-US" dirty="0" smtClean="0"/>
              <a:t>systems</a:t>
            </a:r>
          </a:p>
          <a:p>
            <a:pPr lvl="2"/>
            <a:r>
              <a:rPr lang="da-DK" dirty="0"/>
              <a:t>e FAT (FAT12, FAT16, FAT32), exFAT, </a:t>
            </a:r>
            <a:r>
              <a:rPr lang="da-DK" dirty="0" smtClean="0"/>
              <a:t>NTFS</a:t>
            </a:r>
          </a:p>
          <a:p>
            <a:pPr lvl="2"/>
            <a:r>
              <a:rPr lang="da-DK" dirty="0"/>
              <a:t>Optical discs: ISO 9660 and Universal Disk Format (UDF</a:t>
            </a:r>
            <a:r>
              <a:rPr lang="da-DK" dirty="0" smtClean="0"/>
              <a:t>), ...</a:t>
            </a:r>
            <a:endParaRPr lang="da-DK" dirty="0"/>
          </a:p>
          <a:p>
            <a:r>
              <a:rPr lang="en-US" dirty="0"/>
              <a:t>Flash file </a:t>
            </a:r>
            <a:r>
              <a:rPr lang="en-US" dirty="0" smtClean="0"/>
              <a:t>systems</a:t>
            </a:r>
          </a:p>
          <a:p>
            <a:r>
              <a:rPr lang="en-US" dirty="0"/>
              <a:t>Tape file </a:t>
            </a:r>
            <a:r>
              <a:rPr lang="en-US" dirty="0" smtClean="0"/>
              <a:t>systems</a:t>
            </a:r>
          </a:p>
          <a:p>
            <a:pPr lvl="2"/>
            <a:r>
              <a:rPr lang="en-US" dirty="0"/>
              <a:t>Magnetic tapes are sequential storage media with significantly longer </a:t>
            </a:r>
            <a:r>
              <a:rPr lang="en-US" dirty="0" smtClean="0"/>
              <a:t>random </a:t>
            </a:r>
            <a:r>
              <a:rPr lang="en-US" dirty="0"/>
              <a:t>data access times than </a:t>
            </a:r>
            <a:r>
              <a:rPr lang="en-US" dirty="0" smtClean="0"/>
              <a:t>disks</a:t>
            </a:r>
          </a:p>
          <a:p>
            <a:r>
              <a:rPr lang="en-US" dirty="0"/>
              <a:t>Database file </a:t>
            </a:r>
            <a:r>
              <a:rPr lang="en-US" dirty="0" smtClean="0"/>
              <a:t>systems</a:t>
            </a:r>
          </a:p>
          <a:p>
            <a:r>
              <a:rPr lang="en-US" dirty="0"/>
              <a:t>Transactional file </a:t>
            </a:r>
            <a:r>
              <a:rPr lang="en-US" dirty="0" smtClean="0"/>
              <a:t>systems</a:t>
            </a:r>
          </a:p>
          <a:p>
            <a:r>
              <a:rPr lang="en-US" dirty="0"/>
              <a:t>Network file </a:t>
            </a:r>
            <a:r>
              <a:rPr lang="en-US" dirty="0" smtClean="0"/>
              <a:t>systems</a:t>
            </a:r>
          </a:p>
          <a:p>
            <a:r>
              <a:rPr lang="en-US" dirty="0"/>
              <a:t>Shared disk file </a:t>
            </a:r>
            <a:r>
              <a:rPr lang="en-US" dirty="0" smtClean="0"/>
              <a:t>systems</a:t>
            </a:r>
          </a:p>
          <a:p>
            <a:r>
              <a:rPr lang="en-US" dirty="0"/>
              <a:t>Special file </a:t>
            </a:r>
            <a:r>
              <a:rPr lang="en-US" dirty="0" smtClean="0"/>
              <a:t>systems</a:t>
            </a:r>
          </a:p>
          <a:p>
            <a:pPr lvl="2"/>
            <a:r>
              <a:rPr lang="en-US" dirty="0"/>
              <a:t>device file system</a:t>
            </a:r>
          </a:p>
        </p:txBody>
      </p:sp>
    </p:spTree>
    <p:extLst>
      <p:ext uri="{BB962C8B-B14F-4D97-AF65-F5344CB8AC3E}">
        <p14:creationId xmlns:p14="http://schemas.microsoft.com/office/powerpoint/2010/main" val="581830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for </a:t>
            </a:r>
            <a:r>
              <a:rPr lang="en-US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</a:t>
            </a:r>
            <a:r>
              <a:rPr lang="en-US" dirty="0" smtClean="0"/>
              <a:t>computing</a:t>
            </a:r>
          </a:p>
          <a:p>
            <a:r>
              <a:rPr lang="en-US" dirty="0"/>
              <a:t>client-server </a:t>
            </a:r>
            <a:r>
              <a:rPr lang="en-US" dirty="0" smtClean="0"/>
              <a:t>computing</a:t>
            </a:r>
          </a:p>
          <a:p>
            <a:r>
              <a:rPr lang="en-US" dirty="0"/>
              <a:t>distributed </a:t>
            </a:r>
            <a:r>
              <a:rPr lang="en-US" dirty="0" smtClean="0"/>
              <a:t>computing</a:t>
            </a:r>
          </a:p>
          <a:p>
            <a:r>
              <a:rPr lang="en-US" dirty="0"/>
              <a:t>Cloud </a:t>
            </a:r>
            <a:r>
              <a:rPr lang="en-US" dirty="0" smtClean="0"/>
              <a:t>computing</a:t>
            </a:r>
          </a:p>
          <a:p>
            <a:r>
              <a:rPr lang="en-US" dirty="0"/>
              <a:t>Software as a service (SaaS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G-docs, MS office 365</a:t>
            </a:r>
          </a:p>
          <a:p>
            <a:r>
              <a:rPr lang="en-US" dirty="0"/>
              <a:t>Platform as </a:t>
            </a:r>
            <a:r>
              <a:rPr lang="en-US" dirty="0" smtClean="0"/>
              <a:t>a </a:t>
            </a:r>
            <a:r>
              <a:rPr lang="en-US" dirty="0"/>
              <a:t>service (SaaS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Web development </a:t>
            </a:r>
            <a:r>
              <a:rPr lang="en-US" dirty="0" smtClean="0"/>
              <a:t>tools</a:t>
            </a:r>
          </a:p>
          <a:p>
            <a:r>
              <a:rPr lang="en-US" dirty="0"/>
              <a:t>Infrastructure as a service (SaaS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physical </a:t>
            </a:r>
            <a:r>
              <a:rPr lang="en-US" dirty="0"/>
              <a:t>server and data center </a:t>
            </a:r>
            <a:r>
              <a:rPr lang="en-US" dirty="0" smtClean="0"/>
              <a:t>hardware </a:t>
            </a:r>
            <a:r>
              <a:rPr lang="en-US" dirty="0"/>
              <a:t>over the internet</a:t>
            </a:r>
          </a:p>
        </p:txBody>
      </p:sp>
    </p:spTree>
    <p:extLst>
      <p:ext uri="{BB962C8B-B14F-4D97-AF65-F5344CB8AC3E}">
        <p14:creationId xmlns:p14="http://schemas.microsoft.com/office/powerpoint/2010/main" val="333065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The Internet protocol suite (article) | Khan Academ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The Internet protocol suite (article) | Khan Academ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56" y="1203598"/>
            <a:ext cx="36576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88224" y="2931790"/>
            <a:ext cx="204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IP </a:t>
            </a:r>
            <a:r>
              <a:rPr lang="en-US" dirty="0" smtClean="0"/>
              <a:t>addresses</a:t>
            </a:r>
          </a:p>
          <a:p>
            <a:r>
              <a:rPr lang="en-US" dirty="0"/>
              <a:t>Private IP addresses</a:t>
            </a:r>
          </a:p>
        </p:txBody>
      </p:sp>
    </p:spTree>
    <p:extLst>
      <p:ext uri="{BB962C8B-B14F-4D97-AF65-F5344CB8AC3E}">
        <p14:creationId xmlns:p14="http://schemas.microsoft.com/office/powerpoint/2010/main" val="301084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Hexadecimal (Base-16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exadecimal to Decimal – Table, Examples, and Diagr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329612"/>
            <a:ext cx="3790056" cy="32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83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(</a:t>
            </a:r>
            <a:r>
              <a:rPr lang="en-US" dirty="0" smtClean="0"/>
              <a:t>Base-64)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653649"/>
            <a:ext cx="2679233" cy="213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ryptography-base64-hexadeci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67595"/>
            <a:ext cx="5543550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4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 </a:t>
            </a:r>
            <a:r>
              <a:rPr lang="en-US" dirty="0"/>
              <a:t>encoding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ASCII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951570"/>
            <a:ext cx="4809307" cy="401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3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Unicode: UTF-8</a:t>
            </a:r>
            <a:r>
              <a:rPr lang="en-US" dirty="0"/>
              <a:t>, </a:t>
            </a:r>
            <a:r>
              <a:rPr lang="en-US" dirty="0" smtClean="0"/>
              <a:t>UTF-16, and UTF-32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49" y="1635646"/>
            <a:ext cx="6370468" cy="265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1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UTF-8, each code point is represented by a sequence of one or more </a:t>
            </a:r>
            <a:r>
              <a:rPr lang="en-US" dirty="0" smtClean="0"/>
              <a:t>bytes (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sequence of bytes).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07654"/>
            <a:ext cx="5631472" cy="151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915" y="3579862"/>
            <a:ext cx="544092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0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sv</a:t>
            </a:r>
            <a:r>
              <a:rPr lang="en-US" dirty="0" smtClean="0"/>
              <a:t> = </a:t>
            </a:r>
            <a:r>
              <a:rPr lang="en-US" dirty="0" err="1" smtClean="0"/>
              <a:t>tiếng</a:t>
            </a:r>
            <a:r>
              <a:rPr lang="en-US" dirty="0" smtClean="0"/>
              <a:t> Việt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)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UTF-8</a:t>
            </a:r>
          </a:p>
          <a:p>
            <a:pPr lvl="1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Unicode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các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tạo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/</a:t>
            </a:r>
            <a:r>
              <a:rPr lang="en-US" dirty="0" err="1" smtClean="0"/>
              <a:t>họ</a:t>
            </a:r>
            <a:r>
              <a:rPr lang="en-US" dirty="0" smtClean="0"/>
              <a:t> (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30108</TotalTime>
  <Words>1783</Words>
  <Application>Microsoft Office PowerPoint</Application>
  <PresentationFormat>On-screen Show (16:9)</PresentationFormat>
  <Paragraphs>209</Paragraphs>
  <Slides>39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Penetration Testing Information Gathering</vt:lpstr>
      <vt:lpstr>Contents</vt:lpstr>
      <vt:lpstr>Binary</vt:lpstr>
      <vt:lpstr>Hexadecimal (Base-16)</vt:lpstr>
      <vt:lpstr>Hexadecimal (Base-64)</vt:lpstr>
      <vt:lpstr>Character encoding schema</vt:lpstr>
      <vt:lpstr>Character encoding schema</vt:lpstr>
      <vt:lpstr>UTF-8</vt:lpstr>
      <vt:lpstr>Bài tập</vt:lpstr>
      <vt:lpstr>Little- and Big-Endianness</vt:lpstr>
      <vt:lpstr>File Carving</vt:lpstr>
      <vt:lpstr>File Structure</vt:lpstr>
      <vt:lpstr>Digital file metadata</vt:lpstr>
      <vt:lpstr>Timestamps decoder</vt:lpstr>
      <vt:lpstr>Exercise</vt:lpstr>
      <vt:lpstr>Hash analysis</vt:lpstr>
      <vt:lpstr>System memory</vt:lpstr>
      <vt:lpstr>Computer memory storage</vt:lpstr>
      <vt:lpstr>RAM</vt:lpstr>
      <vt:lpstr>ROM</vt:lpstr>
      <vt:lpstr>RAM, the paging file, and cache in DF</vt:lpstr>
      <vt:lpstr>RAM, the paging file, and cache in DF</vt:lpstr>
      <vt:lpstr>Exercise</vt:lpstr>
      <vt:lpstr>Hard disk drives (HDD)</vt:lpstr>
      <vt:lpstr>HDD</vt:lpstr>
      <vt:lpstr>HDD</vt:lpstr>
      <vt:lpstr>Exercise</vt:lpstr>
      <vt:lpstr>solid-state drive (SSD)</vt:lpstr>
      <vt:lpstr>The Booting Process</vt:lpstr>
      <vt:lpstr>File Systems and OS</vt:lpstr>
      <vt:lpstr>NTFS</vt:lpstr>
      <vt:lpstr>Alternate Data Streams (ADS)</vt:lpstr>
      <vt:lpstr>ADS</vt:lpstr>
      <vt:lpstr>Exercise</vt:lpstr>
      <vt:lpstr>FAT</vt:lpstr>
      <vt:lpstr>ext2, ext3 and ext4</vt:lpstr>
      <vt:lpstr>Types of file systems</vt:lpstr>
      <vt:lpstr>Environment for computing</vt:lpstr>
      <vt:lpstr>Internet Protocol Suite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mã độc</dc:title>
  <dc:creator>TTS</dc:creator>
  <cp:lastModifiedBy>tran the son</cp:lastModifiedBy>
  <cp:revision>1525</cp:revision>
  <dcterms:created xsi:type="dcterms:W3CDTF">2017-06-08T06:53:33Z</dcterms:created>
  <dcterms:modified xsi:type="dcterms:W3CDTF">2024-01-24T06:30:49Z</dcterms:modified>
</cp:coreProperties>
</file>